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8" r:id="rId2"/>
    <p:sldId id="271" r:id="rId3"/>
    <p:sldId id="269" r:id="rId4"/>
    <p:sldId id="270" r:id="rId5"/>
    <p:sldId id="272" r:id="rId6"/>
    <p:sldId id="273" r:id="rId7"/>
    <p:sldId id="278" r:id="rId8"/>
    <p:sldId id="274" r:id="rId9"/>
    <p:sldId id="275" r:id="rId10"/>
    <p:sldId id="276" r:id="rId11"/>
    <p:sldId id="27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97" d="100"/>
          <a:sy n="97" d="100"/>
        </p:scale>
        <p:origin x="68" y="26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9/12/2018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755780"/>
            <a:ext cx="6858000" cy="3200400"/>
          </a:xfrm>
        </p:spPr>
        <p:txBody>
          <a:bodyPr anchor="b">
            <a:normAutofit/>
          </a:bodyPr>
          <a:lstStyle>
            <a:lvl1pPr algn="l">
              <a:lnSpc>
                <a:spcPct val="75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956180"/>
            <a:ext cx="6858000" cy="109728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B7CBB-843F-464A-A764-71D6ADC27CFA}" type="datetime1">
              <a:rPr lang="en-US" smtClean="0"/>
              <a:t>9/12/2018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FC03D-3A1F-4813-9337-02411FCC3A9A}" type="datetime1">
              <a:rPr lang="en-US" smtClean="0"/>
              <a:t>9/12/2018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120" y="380999"/>
            <a:ext cx="2011680" cy="6096001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81199" y="380999"/>
            <a:ext cx="7074859" cy="60960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8F79-DFA0-4C26-9553-23A017B69AB6}" type="datetime1">
              <a:rPr lang="en-US" smtClean="0"/>
              <a:t>9/12/2018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A70B34E7-E1D9-4FBF-A1A0-4009669A00BF}" type="datetime1">
              <a:rPr lang="en-US" smtClean="0"/>
              <a:t>9/12/2018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22960"/>
            <a:ext cx="8686800" cy="201168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834640"/>
            <a:ext cx="8686800" cy="109728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812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1800" y="1981200"/>
            <a:ext cx="4572000" cy="448056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E8B6-2F47-420B-83EA-EB2285D13EC9}" type="datetime1">
              <a:rPr lang="en-US" smtClean="0"/>
              <a:t>9/12/2018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812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81800" y="1679448"/>
            <a:ext cx="4572000" cy="830487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81800" y="2509935"/>
            <a:ext cx="4572000" cy="39670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4803D-B10E-4B90-8456-A0E05393E233}" type="datetime1">
              <a:rPr lang="en-US" smtClean="0"/>
              <a:t>9/12/2018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1E62F-6CCE-4064-96C2-2084AF883904}" type="datetime1">
              <a:rPr lang="en-US" smtClean="0"/>
              <a:t>9/12/2018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5CA6-EC4D-4728-8AA6-534BE7E9B67C}" type="datetime1">
              <a:rPr lang="en-US" smtClean="0"/>
              <a:t>9/12/2018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9420" y="408993"/>
            <a:ext cx="4800937" cy="1828800"/>
          </a:xfrm>
        </p:spPr>
        <p:txBody>
          <a:bodyPr anchor="b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491" y="381000"/>
            <a:ext cx="5489510" cy="5791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9420" y="2237793"/>
            <a:ext cx="4800937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39942-0A2E-443A-842F-D6DE74360370}" type="datetime1">
              <a:rPr lang="en-US" smtClean="0"/>
              <a:t>9/12/2018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248" y="384048"/>
            <a:ext cx="4800600" cy="1828800"/>
          </a:xfrm>
        </p:spPr>
        <p:txBody>
          <a:bodyPr anchor="b">
            <a:noAutofit/>
          </a:bodyPr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6096000" cy="6858000"/>
          </a:xfrm>
          <a:ln>
            <a:noFill/>
          </a:ln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56249" y="2240280"/>
            <a:ext cx="4799140" cy="18288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1200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9372600" cy="1295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81200" y="1987419"/>
            <a:ext cx="9372600" cy="4483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31790" y="5586761"/>
            <a:ext cx="280731" cy="883759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3F138946-C5C1-4A11-BA69-F12F43F8A94B}" type="datetime1">
              <a:rPr lang="en-US" smtClean="0"/>
              <a:t>9/12/2018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631790" y="365125"/>
            <a:ext cx="280730" cy="5139936"/>
          </a:xfrm>
          <a:prstGeom prst="rect">
            <a:avLst/>
          </a:prstGeom>
        </p:spPr>
        <p:txBody>
          <a:bodyPr vert="vert270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3321" y="6268940"/>
            <a:ext cx="722377" cy="2015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5000"/>
                    <a:lumOff val="3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400" kern="1200" cap="all" baseline="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74320" algn="l" defTabSz="914400" rtl="0" eaLnBrk="1" latinLnBrk="0" hangingPunct="1">
        <a:lnSpc>
          <a:spcPct val="90000"/>
        </a:lnSpc>
        <a:spcBef>
          <a:spcPts val="1200"/>
        </a:spcBef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lnSpc>
          <a:spcPct val="90000"/>
        </a:lnSpc>
        <a:spcBef>
          <a:spcPts val="8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Photography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Unit 1 – Introduction &amp; History</a:t>
            </a:r>
          </a:p>
          <a:p>
            <a:endParaRPr lang="en-US" dirty="0"/>
          </a:p>
          <a:p>
            <a:r>
              <a:rPr lang="en-US" dirty="0"/>
              <a:t>Section 2 - History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D89EEB-0D82-48BB-B45A-39C4807CF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 1 – Section 1</a:t>
            </a: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798127-E3C8-49C6-9C89-993F4334D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3074" name="Picture 2" descr="Image result for daguerreotype">
            <a:extLst>
              <a:ext uri="{FF2B5EF4-FFF2-40B4-BE49-F238E27FC236}">
                <a16:creationId xmlns:a16="http://schemas.microsoft.com/office/drawing/2014/main" id="{6C8115E7-9D69-4EA3-A333-38FE7EF463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274" y="453932"/>
            <a:ext cx="2947293" cy="4450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daguerreotype">
            <a:extLst>
              <a:ext uri="{FF2B5EF4-FFF2-40B4-BE49-F238E27FC236}">
                <a16:creationId xmlns:a16="http://schemas.microsoft.com/office/drawing/2014/main" id="{9263C3E9-A891-444F-98DE-D7E04CA7AB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567" y="365125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Image result for daguerreotype">
            <a:extLst>
              <a:ext uri="{FF2B5EF4-FFF2-40B4-BE49-F238E27FC236}">
                <a16:creationId xmlns:a16="http://schemas.microsoft.com/office/drawing/2014/main" id="{BA98B9D8-B45B-4D64-8A44-07D941BAF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72" y="365125"/>
            <a:ext cx="2798772" cy="3137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Image result for daguerreotype">
            <a:extLst>
              <a:ext uri="{FF2B5EF4-FFF2-40B4-BE49-F238E27FC236}">
                <a16:creationId xmlns:a16="http://schemas.microsoft.com/office/drawing/2014/main" id="{38A37347-ED0F-4F00-B58C-8A82EE09D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0194" y="3792967"/>
            <a:ext cx="4146046" cy="2827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7044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57955-734B-464A-A4B4-352C93186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Photography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BBD56-575B-4901-9953-970C0EAB2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about where we have come from</a:t>
            </a:r>
          </a:p>
          <a:p>
            <a:r>
              <a:rPr lang="en-US" dirty="0"/>
              <a:t>Digital cameras</a:t>
            </a:r>
          </a:p>
          <a:p>
            <a:r>
              <a:rPr lang="en-US" dirty="0"/>
              <a:t>Film camera</a:t>
            </a:r>
          </a:p>
          <a:p>
            <a:r>
              <a:rPr lang="en-US" dirty="0"/>
              <a:t>Mobile Devices</a:t>
            </a:r>
          </a:p>
          <a:p>
            <a:r>
              <a:rPr lang="en-US" dirty="0"/>
              <a:t>Product development</a:t>
            </a:r>
          </a:p>
          <a:p>
            <a:r>
              <a:rPr lang="en-US" dirty="0"/>
              <a:t>Photojournalism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CE21F9-CF2B-4982-8377-2EF2260F1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137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58DB3-1037-4976-B928-3C804A923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NOW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D4F44-F120-4B94-AABF-B50A8F745C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photography?</a:t>
            </a:r>
          </a:p>
          <a:p>
            <a:pPr lvl="1"/>
            <a:r>
              <a:rPr lang="en-US" dirty="0"/>
              <a:t>Take 5 minutes to answer the Do Now via Google Classroom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4DC5D6-AFFA-425B-9E69-4976A5AFA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84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big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Arial" pitchFamily="34" charset="0"/>
              </a:rPr>
              <a:t>Basic principles of photography</a:t>
            </a:r>
          </a:p>
          <a:p>
            <a:r>
              <a:rPr lang="en-US" dirty="0">
                <a:cs typeface="Arial" pitchFamily="34" charset="0"/>
              </a:rPr>
              <a:t>The three (3) building blocks of photography</a:t>
            </a:r>
          </a:p>
          <a:p>
            <a:pPr lvl="1"/>
            <a:r>
              <a:rPr lang="en-US" dirty="0">
                <a:cs typeface="Arial" pitchFamily="34" charset="0"/>
              </a:rPr>
              <a:t>Light</a:t>
            </a:r>
          </a:p>
          <a:p>
            <a:pPr lvl="1"/>
            <a:r>
              <a:rPr lang="en-US" dirty="0">
                <a:cs typeface="Arial" pitchFamily="34" charset="0"/>
              </a:rPr>
              <a:t>Time</a:t>
            </a:r>
          </a:p>
          <a:p>
            <a:pPr lvl="1"/>
            <a:r>
              <a:rPr lang="en-US" dirty="0">
                <a:cs typeface="Arial" pitchFamily="34" charset="0"/>
              </a:rPr>
              <a:t>Subject</a:t>
            </a:r>
          </a:p>
          <a:p>
            <a:r>
              <a:rPr lang="en-US" dirty="0">
                <a:cs typeface="Arial" pitchFamily="34" charset="0"/>
              </a:rPr>
              <a:t>Artistic choices</a:t>
            </a:r>
          </a:p>
          <a:p>
            <a:r>
              <a:rPr lang="en-US" dirty="0">
                <a:cs typeface="Arial" pitchFamily="34" charset="0"/>
              </a:rPr>
              <a:t>Various types of cameras, lenses, filters, and film</a:t>
            </a:r>
          </a:p>
          <a:p>
            <a:endParaRPr lang="en-US" dirty="0">
              <a:cs typeface="Arial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DFB87E-2A3F-4815-8F5E-3CF3521EB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 1 – Section 1 - Day 1</a:t>
            </a:r>
          </a:p>
        </p:txBody>
      </p:sp>
    </p:spTree>
    <p:extLst>
      <p:ext uri="{BB962C8B-B14F-4D97-AF65-F5344CB8AC3E}">
        <p14:creationId xmlns:p14="http://schemas.microsoft.com/office/powerpoint/2010/main" val="2523332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photography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Arial" pitchFamily="34" charset="0"/>
              </a:rPr>
              <a:t>A science and an art</a:t>
            </a:r>
          </a:p>
          <a:p>
            <a:r>
              <a:rPr lang="en-US" dirty="0">
                <a:cs typeface="Arial" pitchFamily="34" charset="0"/>
              </a:rPr>
              <a:t>Combines the physical and the technical with the aesthetic of our surroundings</a:t>
            </a:r>
          </a:p>
          <a:p>
            <a:r>
              <a:rPr lang="en-US" dirty="0">
                <a:cs typeface="Arial" pitchFamily="34" charset="0"/>
              </a:rPr>
              <a:t>Ability to freeze time and see what might be invisible</a:t>
            </a:r>
          </a:p>
          <a:p>
            <a:r>
              <a:rPr lang="en-US" dirty="0">
                <a:cs typeface="Arial" pitchFamily="34" charset="0"/>
              </a:rPr>
              <a:t>Provides us a way to view the world from our own and many different perspectives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DFB87E-2A3F-4815-8F5E-3CF3521EB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Unit 1 – Section 1 - Day 1</a:t>
            </a:r>
          </a:p>
        </p:txBody>
      </p:sp>
    </p:spTree>
    <p:extLst>
      <p:ext uri="{BB962C8B-B14F-4D97-AF65-F5344CB8AC3E}">
        <p14:creationId xmlns:p14="http://schemas.microsoft.com/office/powerpoint/2010/main" val="3332330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6DEFD-74F7-4ED1-B2E0-CF63FB7BC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camera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1538A-D2E5-4652-8D4F-4367CE6FA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light proof box with an opening to allow light</a:t>
            </a:r>
          </a:p>
          <a:p>
            <a:r>
              <a:rPr lang="en-US" dirty="0"/>
              <a:t>Can be made of cardboard, or the most advanced technological material available</a:t>
            </a:r>
          </a:p>
          <a:p>
            <a:r>
              <a:rPr lang="en-US" dirty="0"/>
              <a:t>A device that focuses light is called a </a:t>
            </a:r>
            <a:r>
              <a:rPr lang="en-US" b="1" dirty="0"/>
              <a:t>LENS</a:t>
            </a:r>
          </a:p>
          <a:p>
            <a:pPr lvl="1"/>
            <a:r>
              <a:rPr lang="en-US" dirty="0"/>
              <a:t>Group of shaped glass held together in plastic or a metal tube</a:t>
            </a:r>
          </a:p>
          <a:p>
            <a:pPr lvl="1"/>
            <a:r>
              <a:rPr lang="en-US" dirty="0"/>
              <a:t>Can be a simple tiny hole called a </a:t>
            </a:r>
            <a:r>
              <a:rPr lang="en-US" b="1" dirty="0"/>
              <a:t>pinhole</a:t>
            </a:r>
          </a:p>
          <a:p>
            <a:pPr lvl="1"/>
            <a:r>
              <a:rPr lang="en-US" dirty="0"/>
              <a:t>A lens projects light onto a light-sensitive material resulting in an image</a:t>
            </a:r>
          </a:p>
          <a:p>
            <a:r>
              <a:rPr lang="en-US" dirty="0"/>
              <a:t>A way to begin and end exposure is by a </a:t>
            </a:r>
            <a:r>
              <a:rPr lang="en-US" b="1" dirty="0"/>
              <a:t>SHUTTER</a:t>
            </a:r>
          </a:p>
          <a:p>
            <a:pPr lvl="1"/>
            <a:r>
              <a:rPr lang="en-US" dirty="0"/>
              <a:t>A mechanical door that opens and closes to allow light in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AFF225-98E3-4835-A152-0142C4EB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4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01CDA-86F3-465D-A457-91DEA5F13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obscura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D63990-1BCD-488A-BB13-9AACF1459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1026" name="Picture 2" descr="Image result for camera obscura">
            <a:extLst>
              <a:ext uri="{FF2B5EF4-FFF2-40B4-BE49-F238E27FC236}">
                <a16:creationId xmlns:a16="http://schemas.microsoft.com/office/drawing/2014/main" id="{764DDFC3-CB93-4469-ADA2-3F2CF6626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759" y="1676400"/>
            <a:ext cx="7691481" cy="4571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3823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0E23C-3989-4A9B-B6DD-4FA03F7CAA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Camera obscura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17E4C-4496-4973-BA6C-8A0EF96AD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https://www.youtube.com/watch?v=LutIudRhm10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EDC868-7DE9-4CC2-AE99-8835DB482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39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115A2-C4BD-4520-80A1-593F7C878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27FAF-5C27-43E1-9060-1D60854D0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first successful permanent photograph was made in France in 1862 by Joseph </a:t>
            </a:r>
            <a:r>
              <a:rPr lang="en-US" dirty="0" err="1"/>
              <a:t>Nicephore</a:t>
            </a:r>
            <a:r>
              <a:rPr lang="en-US" dirty="0"/>
              <a:t> Niepce (1765-1833)</a:t>
            </a:r>
          </a:p>
          <a:p>
            <a:r>
              <a:rPr lang="en-US" dirty="0"/>
              <a:t>Used a camera obscura to capture images on metal plates</a:t>
            </a:r>
          </a:p>
          <a:p>
            <a:r>
              <a:rPr lang="en-US" dirty="0"/>
              <a:t>In 1826, Louis Jacques Mande Daguerre built on Niepce idea inventing the daguerreotype in 1839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4409C9-C98F-4D51-8C7A-6AE9D3292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60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1D3B6-A629-4825-B2A8-CDAB7A388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Daguerreotype camera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0CC56-7F44-4A4A-BB4F-EB2715B3F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pic>
        <p:nvPicPr>
          <p:cNvPr id="2050" name="Picture 2" descr="Image result for daguerreotype">
            <a:extLst>
              <a:ext uri="{FF2B5EF4-FFF2-40B4-BE49-F238E27FC236}">
                <a16:creationId xmlns:a16="http://schemas.microsoft.com/office/drawing/2014/main" id="{66DFDAA8-433E-4827-B91A-76096DBE75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6356" y="1937807"/>
            <a:ext cx="7531158" cy="4189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180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ireframe Building 16x9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wireframe building presentation (widescreen).potx" id="{58CE74E2-616B-447D-963B-87527DA5909A}" vid="{49D84436-E293-416F-BC4D-7976A1E115A4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wireframe building presentation (widescreen)</Template>
  <TotalTime>37</TotalTime>
  <Words>323</Words>
  <Application>Microsoft Office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Wireframe Building 16x9</vt:lpstr>
      <vt:lpstr>Photography </vt:lpstr>
      <vt:lpstr>DO NOW</vt:lpstr>
      <vt:lpstr>The big idea</vt:lpstr>
      <vt:lpstr>What is photography</vt:lpstr>
      <vt:lpstr>What is a camera</vt:lpstr>
      <vt:lpstr>Camera obscura</vt:lpstr>
      <vt:lpstr>Camera obscura</vt:lpstr>
      <vt:lpstr>history</vt:lpstr>
      <vt:lpstr>Daguerreotype camera</vt:lpstr>
      <vt:lpstr>PowerPoint Presentation</vt:lpstr>
      <vt:lpstr>Photography today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nick vertucci</dc:creator>
  <cp:lastModifiedBy>Nick Vertucci</cp:lastModifiedBy>
  <cp:revision>13</cp:revision>
  <dcterms:created xsi:type="dcterms:W3CDTF">2018-01-26T05:18:24Z</dcterms:created>
  <dcterms:modified xsi:type="dcterms:W3CDTF">2018-09-12T13:10:06Z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